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69" r:id="rId6"/>
    <p:sldId id="272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1" r:id="rId15"/>
  </p:sldIdLst>
  <p:sldSz cx="12192000" cy="6858000"/>
  <p:notesSz cx="9144000" cy="6858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Темный стиль 1 —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52" autoAdjust="0"/>
    <p:restoredTop sz="96120" autoAdjust="0"/>
  </p:normalViewPr>
  <p:slideViewPr>
    <p:cSldViewPr snapToGrid="0">
      <p:cViewPr varScale="1">
        <p:scale>
          <a:sx n="111" d="100"/>
          <a:sy n="111" d="100"/>
        </p:scale>
        <p:origin x="101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20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F15099-3570-439C-B4FC-A7362DC3F60D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B94A11-3125-4775-989A-B539D8A29AEC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7588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9332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616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ru-RU" noProof="1" dirty="0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68862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8420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54369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17324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2909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3E1096AD-2985-45BA-9A8D-71974745D872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E8803-DEE5-4F7E-ADF3-E599CB58AC52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BF4746-DD02-43ED-A0D6-B65F7595B20E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77434-E15A-4C3F-9E31-7AF54F9FD5A1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D2E364-219D-48F8-A0FC-2E5591669960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FCDA3C-55F4-47DD-A826-D6A41EB5C3C2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751CEA-1BBF-4B50-9A8B-AF56906BE2DB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DC2ADF-D243-4881-A70C-BB3DB0A29A3F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023704-29B6-481D-9890-C12E9826DC18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37A9E0-ECA9-409D-8BAD-308AA0C6803F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4FA2AB-6D2B-49AE-9104-D28D8C021FF8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1B34EF-6B1C-4D2D-80E5-CFEAB3CE6A2D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0656F6-D65B-4B6A-BF50-0325F618E7D7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70F25-D183-434E-AF84-460C6AFC6A43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FF64A-452F-4A04-8767-8F434C9C64EA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C1B46-A50B-4A93-A4B5-2147FC2FDEC5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4AE625-544C-4D34-9662-270D2EA8B835}" type="datetime1">
              <a:rPr lang="ru-RU" noProof="1" smtClean="0"/>
              <a:t>22.09.2023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8E5A1AF6-EEB5-4457-A8C4-540D9666BB43}" type="datetime1">
              <a:rPr lang="ru-RU" noProof="1" smtClean="0"/>
              <a:pPr/>
              <a:t>22.09.2023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3.png"/><Relationship Id="rId1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microsoft.com/office/2007/relationships/hdphoto" Target="../media/hdphoto9.wdp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21.png"/><Relationship Id="rId1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3.jpe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Группа 76">
            <a:extLst>
              <a:ext uri="{FF2B5EF4-FFF2-40B4-BE49-F238E27FC236}">
                <a16:creationId xmlns=""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Прямоугольник 77">
              <a:extLst>
                <a:ext uri="{FF2B5EF4-FFF2-40B4-BE49-F238E27FC236}">
                  <a16:creationId xmlns=""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Рисунок 2">
              <a:extLst>
                <a:ext uri="{FF2B5EF4-FFF2-40B4-BE49-F238E27FC236}">
                  <a16:creationId xmlns=""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 descr="крупный план монтажной платы">
            <a:extLst>
              <a:ext uri="{FF2B5EF4-FFF2-40B4-BE49-F238E27FC236}">
                <a16:creationId xmlns=""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=""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Прямоугольник с двумя скругленными противолежащими углами 7">
              <a:extLst>
                <a:ext uri="{FF2B5EF4-FFF2-40B4-BE49-F238E27FC236}">
                  <a16:creationId xmlns=""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Группа 82">
              <a:extLst>
                <a:ext uri="{FF2B5EF4-FFF2-40B4-BE49-F238E27FC236}">
                  <a16:creationId xmlns=""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Полилиния 32">
                <a:extLst>
                  <a:ext uri="{FF2B5EF4-FFF2-40B4-BE49-F238E27FC236}">
                    <a16:creationId xmlns=""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Полилиния 33">
                <a:extLst>
                  <a:ext uri="{FF2B5EF4-FFF2-40B4-BE49-F238E27FC236}">
                    <a16:creationId xmlns=""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Полилиния 34">
                <a:extLst>
                  <a:ext uri="{FF2B5EF4-FFF2-40B4-BE49-F238E27FC236}">
                    <a16:creationId xmlns=""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Полилиния 37">
                <a:extLst>
                  <a:ext uri="{FF2B5EF4-FFF2-40B4-BE49-F238E27FC236}">
                    <a16:creationId xmlns=""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Полилиния 35">
                <a:extLst>
                  <a:ext uri="{FF2B5EF4-FFF2-40B4-BE49-F238E27FC236}">
                    <a16:creationId xmlns=""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Полилиния 36">
                <a:extLst>
                  <a:ext uri="{FF2B5EF4-FFF2-40B4-BE49-F238E27FC236}">
                    <a16:creationId xmlns=""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Полилиния 38">
                <a:extLst>
                  <a:ext uri="{FF2B5EF4-FFF2-40B4-BE49-F238E27FC236}">
                    <a16:creationId xmlns=""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Полилиния 39">
                <a:extLst>
                  <a:ext uri="{FF2B5EF4-FFF2-40B4-BE49-F238E27FC236}">
                    <a16:creationId xmlns=""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Полилиния 40">
                <a:extLst>
                  <a:ext uri="{FF2B5EF4-FFF2-40B4-BE49-F238E27FC236}">
                    <a16:creationId xmlns=""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Прямоугольник 41">
                <a:extLst>
                  <a:ext uri="{FF2B5EF4-FFF2-40B4-BE49-F238E27FC236}">
                    <a16:creationId xmlns=""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Полилиния 32">
                <a:extLst>
                  <a:ext uri="{FF2B5EF4-FFF2-40B4-BE49-F238E27FC236}">
                    <a16:creationId xmlns=""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Полилиния 33">
                <a:extLst>
                  <a:ext uri="{FF2B5EF4-FFF2-40B4-BE49-F238E27FC236}">
                    <a16:creationId xmlns=""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Полилиния 34">
                <a:extLst>
                  <a:ext uri="{FF2B5EF4-FFF2-40B4-BE49-F238E27FC236}">
                    <a16:creationId xmlns=""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Полилиния 37">
                <a:extLst>
                  <a:ext uri="{FF2B5EF4-FFF2-40B4-BE49-F238E27FC236}">
                    <a16:creationId xmlns=""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Полилиния 35">
                <a:extLst>
                  <a:ext uri="{FF2B5EF4-FFF2-40B4-BE49-F238E27FC236}">
                    <a16:creationId xmlns=""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Полилиния 36">
                <a:extLst>
                  <a:ext uri="{FF2B5EF4-FFF2-40B4-BE49-F238E27FC236}">
                    <a16:creationId xmlns=""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Полилиния 38">
                <a:extLst>
                  <a:ext uri="{FF2B5EF4-FFF2-40B4-BE49-F238E27FC236}">
                    <a16:creationId xmlns=""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Полилиния 39">
                <a:extLst>
                  <a:ext uri="{FF2B5EF4-FFF2-40B4-BE49-F238E27FC236}">
                    <a16:creationId xmlns=""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Полилиния 40">
                <a:extLst>
                  <a:ext uri="{FF2B5EF4-FFF2-40B4-BE49-F238E27FC236}">
                    <a16:creationId xmlns=""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Прямоугольник 41">
                <a:extLst>
                  <a:ext uri="{FF2B5EF4-FFF2-40B4-BE49-F238E27FC236}">
                    <a16:creationId xmlns=""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374" y="2726530"/>
            <a:ext cx="6858000" cy="1553370"/>
          </a:xfrm>
        </p:spPr>
        <p:txBody>
          <a:bodyPr rtlCol="0">
            <a:normAutofit fontScale="90000"/>
          </a:bodyPr>
          <a:lstStyle/>
          <a:p>
            <a:pPr algn="ctr"/>
            <a:r>
              <a:rPr lang="ru-RU" dirty="0"/>
              <a:t>УКВ радиостанция VHF/UHF диапазона «MEDEU-KD»</a:t>
            </a:r>
            <a:endParaRPr lang="ru-RU" noProof="1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 rtlCol="0">
            <a:normAutofit lnSpcReduction="10000"/>
          </a:bodyPr>
          <a:lstStyle/>
          <a:p>
            <a:pPr algn="ctr"/>
            <a:r>
              <a:rPr lang="ru-RU" dirty="0"/>
              <a:t>АО «Завод им. С.М. Кирова»</a:t>
            </a:r>
            <a:endParaRPr lang="ru-RU" noProof="1"/>
          </a:p>
        </p:txBody>
      </p:sp>
      <p:pic>
        <p:nvPicPr>
          <p:cNvPr id="34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3672" y1="67917" x2="71328" y2="71667"/>
                        <a14:backgroundMark x1="67969" y1="50521" x2="72656" y2="52083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77965">
            <a:off x="2866887" y="1235195"/>
            <a:ext cx="9582649" cy="718698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9165">
            <a:off x="1669033" y="495461"/>
            <a:ext cx="6347162" cy="423144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1 Título"/>
          <p:cNvSpPr txBox="1">
            <a:spLocks/>
          </p:cNvSpPr>
          <p:nvPr/>
        </p:nvSpPr>
        <p:spPr>
          <a:xfrm>
            <a:off x="1468179" y="188184"/>
            <a:ext cx="9093259" cy="699156"/>
          </a:xfrm>
          <a:prstGeom prst="rect">
            <a:avLst/>
          </a:prstGeom>
        </p:spPr>
        <p:txBody>
          <a:bodyPr vert="horz" lIns="74020" tIns="37010" rIns="74020" bIns="3701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63"/>
              </a:lnSpc>
              <a:spcBef>
                <a:spcPts val="0"/>
              </a:spcBef>
            </a:pP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Calibri" pitchFamily="34" charset="0"/>
              </a:rPr>
              <a:t>Восьмислойная печатная плата</a:t>
            </a:r>
            <a:endParaRPr lang="es-H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2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Título"/>
          <p:cNvSpPr txBox="1">
            <a:spLocks/>
          </p:cNvSpPr>
          <p:nvPr/>
        </p:nvSpPr>
        <p:spPr>
          <a:xfrm>
            <a:off x="1468179" y="188184"/>
            <a:ext cx="9093259" cy="699156"/>
          </a:xfrm>
          <a:prstGeom prst="rect">
            <a:avLst/>
          </a:prstGeom>
        </p:spPr>
        <p:txBody>
          <a:bodyPr vert="horz" lIns="74020" tIns="37010" rIns="74020" bIns="3701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63"/>
              </a:lnSpc>
              <a:spcBef>
                <a:spcPts val="0"/>
              </a:spcBef>
            </a:pPr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Calibri" pitchFamily="34" charset="0"/>
                <a:cs typeface="Calibri" pitchFamily="34" charset="0"/>
              </a:rPr>
              <a:t>Технологическое оборудование</a:t>
            </a:r>
            <a:endParaRPr lang="es-H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5" y="1099701"/>
            <a:ext cx="3399567" cy="221837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42" y="1099701"/>
            <a:ext cx="3456384" cy="221837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126" y="1099701"/>
            <a:ext cx="3528392" cy="221837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5" y="3318073"/>
            <a:ext cx="2103423" cy="2804562"/>
          </a:xfrm>
          <a:prstGeom prst="rect">
            <a:avLst/>
          </a:prstGeom>
        </p:spPr>
      </p:pic>
      <p:pic>
        <p:nvPicPr>
          <p:cNvPr id="21" name="Объект 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408" y="3318073"/>
            <a:ext cx="2103422" cy="280456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30" y="3318073"/>
            <a:ext cx="4205227" cy="280456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1967" r="10743" b="-1967"/>
          <a:stretch/>
        </p:blipFill>
        <p:spPr>
          <a:xfrm>
            <a:off x="8737256" y="3318073"/>
            <a:ext cx="2544262" cy="2792195"/>
          </a:xfrm>
          <a:prstGeom prst="rect">
            <a:avLst/>
          </a:prstGeom>
        </p:spPr>
      </p:pic>
      <p:pic>
        <p:nvPicPr>
          <p:cNvPr id="24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1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08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80" y="1359713"/>
            <a:ext cx="3650111" cy="3650111"/>
          </a:xfrm>
          <a:prstGeom prst="rect">
            <a:avLst/>
          </a:prstGeom>
        </p:spPr>
      </p:pic>
      <p:pic>
        <p:nvPicPr>
          <p:cNvPr id="3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165" y="2875647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07760" y="4890183"/>
            <a:ext cx="4409604" cy="41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15" b="1" dirty="0">
                <a:latin typeface="Bookman Old Style" pitchFamily="18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Основано в 1928 году</a:t>
            </a:r>
            <a:endParaRPr lang="en-GB" sz="2115" b="1" dirty="0">
              <a:latin typeface="Bookman Old Style" pitchFamily="18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1388517" y="246261"/>
            <a:ext cx="6355975" cy="630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defRPr/>
            </a:pPr>
            <a:r>
              <a:rPr lang="ru-RU" sz="2000" b="1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Основным держателем акций предприятия</a:t>
            </a:r>
            <a:r>
              <a:rPr lang="ru-RU" sz="2000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 является АО «Национальная компания «Казахстан инжиниринг» 99,6%.</a:t>
            </a:r>
            <a:r>
              <a:rPr lang="ru-RU" sz="2000" b="1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 </a:t>
            </a:r>
            <a:endParaRPr lang="en-US" sz="2000" b="1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charset="0"/>
            </a:endParaRPr>
          </a:p>
          <a:p>
            <a:pPr algn="just">
              <a:buFont typeface="Wingdings" pitchFamily="2" charset="2"/>
              <a:buChar char="Ø"/>
              <a:defRPr/>
            </a:pPr>
            <a:endParaRPr lang="en-US" sz="2000" b="1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charset="0"/>
            </a:endParaRPr>
          </a:p>
          <a:p>
            <a:pPr algn="just">
              <a:defRPr/>
            </a:pPr>
            <a:r>
              <a:rPr lang="ru-RU" sz="2000" b="1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Генеральный директор:</a:t>
            </a:r>
            <a:endParaRPr lang="en-US" sz="2000" b="1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charset="0"/>
            </a:endParaRPr>
          </a:p>
          <a:p>
            <a:pPr algn="just">
              <a:defRPr/>
            </a:pPr>
            <a:r>
              <a:rPr lang="ru-RU" sz="2000" dirty="0" err="1" smtClean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Нурмагамбетов</a:t>
            </a:r>
            <a:r>
              <a:rPr lang="ru-RU" sz="2000" dirty="0" smtClean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 </a:t>
            </a:r>
            <a:r>
              <a:rPr lang="ru-RU" sz="2000" dirty="0" err="1" smtClean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Алмас</a:t>
            </a:r>
            <a:r>
              <a:rPr lang="ru-RU" sz="2000" dirty="0" smtClean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 </a:t>
            </a:r>
            <a:r>
              <a:rPr lang="ru-RU" sz="2000" dirty="0" err="1" smtClean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Мусаевич</a:t>
            </a:r>
            <a:r>
              <a:rPr lang="ru-RU" sz="2000" dirty="0" smtClean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.</a:t>
            </a:r>
            <a:endParaRPr lang="en-US" sz="2000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charset="0"/>
            </a:endParaRPr>
          </a:p>
          <a:p>
            <a:pPr algn="just">
              <a:defRPr/>
            </a:pPr>
            <a:endParaRPr lang="ru-RU" sz="2000" b="1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charset="0"/>
            </a:endParaRPr>
          </a:p>
          <a:p>
            <a:pPr algn="just">
              <a:defRPr/>
            </a:pPr>
            <a:r>
              <a:rPr lang="ru-RU" sz="2000" b="1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" pitchFamily="34" charset="0"/>
              </a:rPr>
              <a:t>Сертификаты:</a:t>
            </a:r>
            <a:r>
              <a:rPr lang="ru-RU" sz="2000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" pitchFamily="34" charset="0"/>
              </a:rPr>
              <a:t> система менеджмента качества ISO 9001, система менеджмента охраны здоровья и безопасности труда ISO 45001, система экологического менеджмента ISO </a:t>
            </a:r>
            <a:r>
              <a:rPr lang="ru-RU" sz="2000" dirty="0" smtClean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" pitchFamily="34" charset="0"/>
              </a:rPr>
              <a:t>14001</a:t>
            </a:r>
            <a:r>
              <a:rPr lang="en-US" sz="2000" dirty="0" smtClean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.</a:t>
            </a:r>
            <a:endParaRPr lang="ru-RU" sz="2000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charset="0"/>
            </a:endParaRPr>
          </a:p>
          <a:p>
            <a:pPr algn="just">
              <a:defRPr/>
            </a:pPr>
            <a:endParaRPr lang="ru-RU" sz="2000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Calibri" pitchFamily="34" charset="0"/>
              <a:cs typeface="Calibri" pitchFamily="34" charset="0"/>
            </a:endParaRPr>
          </a:p>
          <a:p>
            <a:pPr algn="just">
              <a:defRPr/>
            </a:pPr>
            <a:r>
              <a:rPr lang="ru-RU" sz="2000" b="1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Основные производственные фонды:</a:t>
            </a:r>
          </a:p>
          <a:p>
            <a:pPr algn="just">
              <a:defRPr/>
            </a:pPr>
            <a:r>
              <a:rPr lang="ru-RU" sz="2000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Персонал: более 500 человек;</a:t>
            </a:r>
          </a:p>
          <a:p>
            <a:pPr algn="just">
              <a:defRPr/>
            </a:pPr>
            <a:r>
              <a:rPr lang="ru-RU" sz="2000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Земля 10,9052 га, из которых:</a:t>
            </a:r>
            <a:endParaRPr lang="en-US" sz="2000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charset="0"/>
            </a:endParaRPr>
          </a:p>
          <a:p>
            <a:pPr>
              <a:defRPr/>
            </a:pPr>
            <a:r>
              <a:rPr lang="ru-RU" sz="2000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в собственности – 4,9458 га;</a:t>
            </a:r>
            <a:endParaRPr lang="en-US" sz="2000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Arial" charset="0"/>
            </a:endParaRPr>
          </a:p>
          <a:p>
            <a:pPr>
              <a:defRPr/>
            </a:pPr>
            <a:r>
              <a:rPr lang="ru-RU" sz="2000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в долгосрочной аренде –  5,9594 га;</a:t>
            </a:r>
          </a:p>
          <a:p>
            <a:pPr>
              <a:defRPr/>
            </a:pPr>
            <a:r>
              <a:rPr lang="ru-RU" sz="2000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Здания 20 ед. площадью 7 386,3 м²;</a:t>
            </a:r>
          </a:p>
          <a:p>
            <a:pPr>
              <a:defRPr/>
            </a:pPr>
            <a:r>
              <a:rPr lang="ru-RU" sz="2000" dirty="0">
                <a:ln w="3175" cmpd="dbl">
                  <a:solidFill>
                    <a:schemeClr val="tx1">
                      <a:alpha val="46000"/>
                    </a:schemeClr>
                  </a:solidFill>
                  <a:beve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charset="0"/>
              </a:rPr>
              <a:t>Оборудование 3 304 ед.</a:t>
            </a:r>
            <a:endParaRPr lang="ru-RU" sz="2000" dirty="0">
              <a:ln w="3175" cmpd="dbl">
                <a:solidFill>
                  <a:schemeClr val="tx1">
                    <a:alpha val="46000"/>
                  </a:schemeClr>
                </a:solidFill>
                <a:beve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9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52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80226" y="1015426"/>
            <a:ext cx="9756476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Во время Великой Отечественной Войны, в ноябре 1941 года, из г. Александрова Ивановской области завод вместе с людьми и оборудованием перебазируется в г. Петропавловск.</a:t>
            </a:r>
          </a:p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В тяжелых условиях, в феврале 1942 года завод дал первую продукцию фронту. В годы войны коллектив завода обеспечивал фронт радиоприемниками, радиопеленгаторами, пользующимся большим спросом и популярностью в наших войсках.</a:t>
            </a:r>
          </a:p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После войны завод перешел на выпуск радиоприемных устройств для нужд народного хозяйства и населения, освоив выпуск изделий второго, третьего и четвертого поколений.</a:t>
            </a:r>
          </a:p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Сегодня АО «Завод им. С.М. Кирова» – государственное </a:t>
            </a:r>
            <a:r>
              <a:rPr lang="ru-RU" dirty="0" smtClean="0">
                <a:latin typeface="Tw Cen MT (Основной текст)"/>
              </a:rPr>
              <a:t>предприятие с широким спектром </a:t>
            </a:r>
            <a:r>
              <a:rPr lang="ru-RU" dirty="0">
                <a:latin typeface="Tw Cen MT (Основной текст)"/>
              </a:rPr>
              <a:t>выпускаемой </a:t>
            </a:r>
            <a:r>
              <a:rPr lang="ru-RU" dirty="0" smtClean="0">
                <a:latin typeface="Tw Cen MT (Основной текст)"/>
              </a:rPr>
              <a:t>продукции.</a:t>
            </a:r>
            <a:endParaRPr lang="ru-RU" dirty="0">
              <a:latin typeface="Tw Cen MT (Основной текст)"/>
            </a:endParaRPr>
          </a:p>
          <a:p>
            <a:pPr algn="just" fontAlgn="base">
              <a:spcAft>
                <a:spcPts val="1200"/>
              </a:spcAft>
            </a:pPr>
            <a:r>
              <a:rPr lang="ru-RU" dirty="0">
                <a:latin typeface="Tw Cen MT (Основной текст)"/>
              </a:rPr>
              <a:t>В результате реконструкции, внедрения комплексной механизации и автоматизации, реализации комплексного и социально-экономических планов развития, завод за годы своей истории из полукустарной мастерской вырос в крупное предприятие, оснащенное современной техникой, с высококвалифицированными кадрами рабочих, ИТР и служащих.</a:t>
            </a:r>
            <a:endParaRPr lang="ru-RU" b="0" i="0" dirty="0">
              <a:effectLst/>
              <a:latin typeface="Tw Cen MT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369254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=""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=""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=""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=""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=""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=""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=""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=""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=""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=""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=""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=""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=""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=""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=""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=""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=""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=""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=""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=""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=""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=""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=""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=""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=""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=""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=""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=""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=""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=""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=""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=""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=""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=""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=""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=""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=""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=""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=""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=""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=""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=""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=""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=""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=""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=""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=""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=""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=""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=""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=""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=""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=""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=""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=""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=""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=""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=""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=""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055" y="298976"/>
            <a:ext cx="3084891" cy="1478570"/>
          </a:xfrm>
        </p:spPr>
        <p:txBody>
          <a:bodyPr rtlCol="0">
            <a:normAutofit/>
          </a:bodyPr>
          <a:lstStyle/>
          <a:p>
            <a:pPr algn="ctr" rtl="0"/>
            <a:r>
              <a:rPr lang="ru-RU" sz="3200" noProof="1"/>
              <a:t>«</a:t>
            </a:r>
            <a:r>
              <a:rPr lang="en-US" sz="3200" noProof="1"/>
              <a:t>MEDEU-KD</a:t>
            </a:r>
            <a:r>
              <a:rPr lang="ru-RU" sz="3200" noProof="1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566" y="1801813"/>
            <a:ext cx="3564771" cy="3996306"/>
          </a:xfrm>
        </p:spPr>
        <p:txBody>
          <a:bodyPr rtlCol="0"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ru-RU" sz="1600" dirty="0"/>
              <a:t>Портативная УКВ радиостанция для связи в низовом звене управления вооруженных сил (солдат-отделение-взвод)</a:t>
            </a:r>
            <a:r>
              <a:rPr lang="ru-RU" sz="1600" noProof="1"/>
              <a:t> </a:t>
            </a:r>
          </a:p>
          <a:p>
            <a:pPr>
              <a:lnSpc>
                <a:spcPct val="110000"/>
              </a:lnSpc>
            </a:pPr>
            <a:r>
              <a:rPr lang="ru-RU" sz="1600" noProof="1"/>
              <a:t>Шифрование речи и данных блочным алгоритмом </a:t>
            </a:r>
            <a:r>
              <a:rPr lang="en-US" sz="1600" noProof="1"/>
              <a:t>AES-256</a:t>
            </a:r>
          </a:p>
          <a:p>
            <a:pPr>
              <a:lnSpc>
                <a:spcPct val="110000"/>
              </a:lnSpc>
            </a:pPr>
            <a:r>
              <a:rPr lang="ru-RU" sz="1600" noProof="1"/>
              <a:t>Поддержка </a:t>
            </a:r>
            <a:r>
              <a:rPr lang="en-US" sz="1600" noProof="1"/>
              <a:t>TCP/IP </a:t>
            </a:r>
            <a:r>
              <a:rPr lang="ru-RU" sz="1600" noProof="1"/>
              <a:t>протоколов на канальном </a:t>
            </a:r>
            <a:r>
              <a:rPr lang="en-US" sz="1600" noProof="1"/>
              <a:t>(Ethernet), </a:t>
            </a:r>
            <a:r>
              <a:rPr lang="ru-RU" sz="1600" noProof="1"/>
              <a:t>сетевом (</a:t>
            </a:r>
            <a:r>
              <a:rPr lang="en-US" sz="1600" noProof="1"/>
              <a:t>IPv4</a:t>
            </a:r>
            <a:r>
              <a:rPr lang="ru-RU" sz="1600" noProof="1"/>
              <a:t>) и транспортном (</a:t>
            </a:r>
            <a:r>
              <a:rPr lang="en-US" sz="1600" noProof="1"/>
              <a:t>TCP, UDP</a:t>
            </a:r>
            <a:r>
              <a:rPr lang="ru-RU" sz="1600" noProof="1"/>
              <a:t>)  уровнях</a:t>
            </a:r>
          </a:p>
          <a:p>
            <a:pPr>
              <a:lnSpc>
                <a:spcPct val="110000"/>
              </a:lnSpc>
            </a:pPr>
            <a:r>
              <a:rPr lang="ru-RU" sz="1600" noProof="1"/>
              <a:t>Передовой режим ЛЧМ модуляции с интегрированной прямой коррекцией ошибок, обеспечивающий возможность ведения связи в условиях приёма ниже уровня шума </a:t>
            </a:r>
          </a:p>
          <a:p>
            <a:pPr>
              <a:lnSpc>
                <a:spcPct val="110000"/>
              </a:lnSpc>
            </a:pPr>
            <a:r>
              <a:rPr lang="ru-RU" sz="1600" noProof="1"/>
              <a:t>Компактное исполнение в антивандальном пылевлагозащищённом алюминиевом корпусе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F26AEDE4-950B-4C30-AF0D-BDD668296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01815">
            <a:off x="3066907" y="-591500"/>
            <a:ext cx="2153073" cy="6858000"/>
          </a:xfrm>
          <a:prstGeom prst="rect">
            <a:avLst/>
          </a:prstGeom>
        </p:spPr>
      </p:pic>
      <p:pic>
        <p:nvPicPr>
          <p:cNvPr id="66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71DFF9F9-96A2-41E1-8676-00832B116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8" y="-35615"/>
            <a:ext cx="2685285" cy="621802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FE518E3-87BE-4583-9871-B7B856F8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157" y="217161"/>
            <a:ext cx="6293947" cy="1478570"/>
          </a:xfrm>
        </p:spPr>
        <p:txBody>
          <a:bodyPr>
            <a:normAutofit/>
          </a:bodyPr>
          <a:lstStyle/>
          <a:p>
            <a:pPr algn="ctr"/>
            <a:r>
              <a:rPr lang="ru-RU" sz="2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</a:rPr>
              <a:t>Сравнение с р/с «</a:t>
            </a:r>
            <a:r>
              <a:rPr lang="en-US" sz="2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</a:rPr>
              <a:t>PNR-500</a:t>
            </a:r>
            <a:r>
              <a:rPr lang="ru-RU" sz="2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</a:rPr>
              <a:t>», -</a:t>
            </a:r>
            <a:r>
              <a:rPr lang="en-US" sz="2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</a:rPr>
              <a:t> </a:t>
            </a:r>
            <a:r>
              <a:rPr lang="ru-RU" sz="28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(Основной текст)"/>
              </a:rPr>
              <a:t>ближайшим аналогом, из принятых на вооружение в ВС РК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2A000F2-5E14-4547-BCE7-3920425A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272" y="-697653"/>
            <a:ext cx="2160000" cy="6880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CCBE33-8BA0-4ECF-B0E5-3A1B3F1119AE}"/>
              </a:ext>
            </a:extLst>
          </p:cNvPr>
          <p:cNvSpPr txBox="1"/>
          <p:nvPr/>
        </p:nvSpPr>
        <p:spPr>
          <a:xfrm>
            <a:off x="1104248" y="618241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PNR-500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1BE06A5-11F6-4BE4-A553-1620D4A3206A}"/>
              </a:ext>
            </a:extLst>
          </p:cNvPr>
          <p:cNvSpPr txBox="1"/>
          <p:nvPr/>
        </p:nvSpPr>
        <p:spPr>
          <a:xfrm>
            <a:off x="10224764" y="618241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MEDEU-KD</a:t>
            </a:r>
            <a:endParaRPr lang="ru-RU" dirty="0"/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="" xmlns:a16="http://schemas.microsoft.com/office/drawing/2014/main" id="{EDA84617-1BD0-4782-8A20-62511095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869544"/>
              </p:ext>
            </p:extLst>
          </p:nvPr>
        </p:nvGraphicFramePr>
        <p:xfrm>
          <a:off x="2867337" y="1925320"/>
          <a:ext cx="6673851" cy="3589922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624158">
                  <a:extLst>
                    <a:ext uri="{9D8B030D-6E8A-4147-A177-3AD203B41FA5}">
                      <a16:colId xmlns="" xmlns:a16="http://schemas.microsoft.com/office/drawing/2014/main" val="3331303196"/>
                    </a:ext>
                  </a:extLst>
                </a:gridCol>
                <a:gridCol w="569947">
                  <a:extLst>
                    <a:ext uri="{9D8B030D-6E8A-4147-A177-3AD203B41FA5}">
                      <a16:colId xmlns="" xmlns:a16="http://schemas.microsoft.com/office/drawing/2014/main" val="2346624520"/>
                    </a:ext>
                  </a:extLst>
                </a:gridCol>
                <a:gridCol w="1138559">
                  <a:extLst>
                    <a:ext uri="{9D8B030D-6E8A-4147-A177-3AD203B41FA5}">
                      <a16:colId xmlns="" xmlns:a16="http://schemas.microsoft.com/office/drawing/2014/main" val="1627441128"/>
                    </a:ext>
                  </a:extLst>
                </a:gridCol>
                <a:gridCol w="820884">
                  <a:extLst>
                    <a:ext uri="{9D8B030D-6E8A-4147-A177-3AD203B41FA5}">
                      <a16:colId xmlns="" xmlns:a16="http://schemas.microsoft.com/office/drawing/2014/main" val="2440827237"/>
                    </a:ext>
                  </a:extLst>
                </a:gridCol>
                <a:gridCol w="1520303">
                  <a:extLst>
                    <a:ext uri="{9D8B030D-6E8A-4147-A177-3AD203B41FA5}">
                      <a16:colId xmlns="" xmlns:a16="http://schemas.microsoft.com/office/drawing/2014/main" val="4069340906"/>
                    </a:ext>
                  </a:extLst>
                </a:gridCol>
              </a:tblGrid>
              <a:tr h="143343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 dirty="0">
                          <a:effectLst/>
                        </a:rPr>
                        <a:t>Показатель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4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>
                          <a:effectLst/>
                        </a:rPr>
                        <a:t>Значение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1140552"/>
                  </a:ext>
                </a:extLst>
              </a:tr>
              <a:tr h="14334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 dirty="0">
                          <a:effectLst/>
                        </a:rPr>
                        <a:t>р/с «PNR-500»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 dirty="0">
                          <a:effectLst/>
                        </a:rPr>
                        <a:t>р/с «</a:t>
                      </a:r>
                      <a:r>
                        <a:rPr lang="en-US" sz="900" b="1" kern="1200" dirty="0">
                          <a:effectLst/>
                        </a:rPr>
                        <a:t>MEDEU-KD</a:t>
                      </a:r>
                      <a:r>
                        <a:rPr lang="ru-RU" sz="900" b="1" kern="1200" dirty="0">
                          <a:effectLst/>
                        </a:rPr>
                        <a:t>»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15341965"/>
                  </a:ext>
                </a:extLst>
              </a:tr>
              <a:tr h="416353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 dirty="0">
                          <a:effectLst/>
                        </a:rPr>
                        <a:t>Диапазоны рабочих частот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I:</a:t>
                      </a:r>
                      <a:endParaRPr lang="ru-RU" sz="900" dirty="0">
                        <a:effectLst/>
                      </a:endParaRPr>
                    </a:p>
                    <a:p>
                      <a:pPr marL="0" indent="0" algn="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II: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380 – 430 </a:t>
                      </a:r>
                      <a:r>
                        <a:rPr lang="en-US" sz="900" kern="1200" dirty="0" err="1">
                          <a:effectLst/>
                        </a:rPr>
                        <a:t>МГц</a:t>
                      </a:r>
                      <a:endParaRPr lang="ru-RU" sz="900" dirty="0">
                        <a:effectLst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400 – 450</a:t>
                      </a:r>
                      <a:r>
                        <a:rPr lang="ru-RU" sz="900" kern="1200" dirty="0">
                          <a:effectLst/>
                        </a:rPr>
                        <a:t> МГц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>
                  <a:txBody>
                    <a:bodyPr/>
                    <a:lstStyle/>
                    <a:p>
                      <a:pPr marL="0" indent="0" algn="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I:</a:t>
                      </a:r>
                      <a:endParaRPr lang="ru-RU" sz="900" dirty="0">
                        <a:effectLst/>
                      </a:endParaRPr>
                    </a:p>
                    <a:p>
                      <a:pPr marL="0" indent="0" algn="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II:</a:t>
                      </a:r>
                      <a:endParaRPr lang="ru-RU" sz="900" dirty="0">
                        <a:effectLst/>
                      </a:endParaRPr>
                    </a:p>
                    <a:p>
                      <a:pPr marL="0" indent="0" algn="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III: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>
                          <a:effectLst/>
                        </a:rPr>
                        <a:t>137 – 175 </a:t>
                      </a:r>
                      <a:r>
                        <a:rPr lang="ru-RU" sz="900" kern="1200">
                          <a:effectLst/>
                        </a:rPr>
                        <a:t>МГц</a:t>
                      </a:r>
                      <a:endParaRPr lang="ru-RU" sz="900">
                        <a:effectLst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>
                          <a:effectLst/>
                        </a:rPr>
                        <a:t>410 – 525 </a:t>
                      </a:r>
                      <a:r>
                        <a:rPr lang="ru-RU" sz="900" kern="1200">
                          <a:effectLst/>
                        </a:rPr>
                        <a:t>МГц</a:t>
                      </a:r>
                      <a:endParaRPr lang="ru-RU" sz="900">
                        <a:effectLst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>
                          <a:effectLst/>
                        </a:rPr>
                        <a:t>862 – 1020 </a:t>
                      </a:r>
                      <a:r>
                        <a:rPr lang="ru-RU" sz="900" kern="1200">
                          <a:effectLst/>
                        </a:rPr>
                        <a:t>МГц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extLst>
                  <a:ext uri="{0D108BD9-81ED-4DB2-BD59-A6C34878D82A}">
                    <a16:rowId xmlns="" xmlns:a16="http://schemas.microsoft.com/office/drawing/2014/main" val="2216784947"/>
                  </a:ext>
                </a:extLst>
              </a:tr>
              <a:tr h="279848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 dirty="0">
                          <a:effectLst/>
                        </a:rPr>
                        <a:t>Выходная мощность передатчика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250 мВт</a:t>
                      </a:r>
                      <a:br>
                        <a:rPr lang="ru-RU" sz="900" kern="1200" dirty="0">
                          <a:effectLst/>
                        </a:rPr>
                      </a:br>
                      <a:r>
                        <a:rPr lang="ru-RU" sz="900" kern="1200" dirty="0">
                          <a:effectLst/>
                        </a:rPr>
                        <a:t>(номинальная)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>
                          <a:effectLst/>
                        </a:rPr>
                        <a:t>от 100 мВт до 1000 мВт</a:t>
                      </a:r>
                      <a:br>
                        <a:rPr lang="ru-RU" sz="900" kern="1200">
                          <a:effectLst/>
                        </a:rPr>
                      </a:br>
                      <a:r>
                        <a:rPr lang="ru-RU" sz="900" kern="1200">
                          <a:effectLst/>
                        </a:rPr>
                        <a:t>(регулируемая)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69958478"/>
                  </a:ext>
                </a:extLst>
              </a:tr>
              <a:tr h="201806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 dirty="0">
                          <a:effectLst/>
                        </a:rPr>
                        <a:t>Максимальная скорость передачи данных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до 115,2 кбит/с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>
                          <a:effectLst/>
                        </a:rPr>
                        <a:t>до 230 кбит/с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2005961"/>
                  </a:ext>
                </a:extLst>
              </a:tr>
              <a:tr h="279848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 dirty="0">
                          <a:effectLst/>
                        </a:rPr>
                        <a:t>Дальность связи в условиях прямой радиовидимости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до 1500 м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>
                          <a:effectLst/>
                        </a:rPr>
                        <a:t>до 3000 м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561614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 dirty="0">
                          <a:effectLst/>
                        </a:rPr>
                        <a:t>Количество доступных частот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>
                          <a:effectLst/>
                        </a:rPr>
                        <a:t>700 с шагом 100 кГц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2488 с шагом 125 кГц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93038169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 dirty="0">
                          <a:effectLst/>
                        </a:rPr>
                        <a:t>Количество сохраняемых каналов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15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100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0712081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>
                          <a:effectLst/>
                        </a:rPr>
                        <a:t>Поддержка протоколов TCP/IP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нет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да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2933791"/>
                  </a:ext>
                </a:extLst>
              </a:tr>
              <a:tr h="274402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>
                          <a:effectLst/>
                        </a:rPr>
                        <a:t>Шифрование трафика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Да, неизвестный стандарт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Да, </a:t>
                      </a:r>
                      <a:r>
                        <a:rPr lang="en-US" sz="900" kern="1200" dirty="0">
                          <a:effectLst/>
                        </a:rPr>
                        <a:t>AES-256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01662087"/>
                  </a:ext>
                </a:extLst>
              </a:tr>
              <a:tr h="41635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>
                          <a:effectLst/>
                        </a:rPr>
                        <a:t>Наличие встроенного громкоговорителя и микрофона (возможность использования без внешних аудио аксессуаров)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нет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да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00145636"/>
                  </a:ext>
                </a:extLst>
              </a:tr>
              <a:tr h="279848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>
                          <a:effectLst/>
                        </a:rPr>
                        <a:t>Наличие беспроводной микротелефонной гарнитуры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нет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да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0499029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>
                          <a:effectLst/>
                        </a:rPr>
                        <a:t>Наличие информационного дисплея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>
                          <a:effectLst/>
                        </a:rPr>
                        <a:t>нет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Да, OLED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3712384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>
                          <a:effectLst/>
                        </a:rPr>
                        <a:t>Габаритные размеры (без антенны)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>
                          <a:effectLst/>
                        </a:rPr>
                        <a:t>~ </a:t>
                      </a:r>
                      <a:r>
                        <a:rPr lang="ru-RU" sz="900" kern="1200">
                          <a:effectLst/>
                        </a:rPr>
                        <a:t>128 х 70 х 50 мм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~</a:t>
                      </a:r>
                      <a:r>
                        <a:rPr lang="ru-RU" sz="900" kern="1200" dirty="0">
                          <a:effectLst/>
                        </a:rPr>
                        <a:t> 123 х 60 х 31 мм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4499408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>
                          <a:effectLst/>
                        </a:rPr>
                        <a:t>Вес (без антенны)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>
                          <a:effectLst/>
                        </a:rPr>
                        <a:t>~ </a:t>
                      </a:r>
                      <a:r>
                        <a:rPr lang="ru-RU" sz="900" kern="1200">
                          <a:effectLst/>
                        </a:rPr>
                        <a:t>450 г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~ </a:t>
                      </a:r>
                      <a:r>
                        <a:rPr lang="ru-RU" sz="900" kern="1200" dirty="0">
                          <a:effectLst/>
                        </a:rPr>
                        <a:t>290 г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95848727"/>
                  </a:ext>
                </a:extLst>
              </a:tr>
              <a:tr h="279848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b="1" kern="1200">
                          <a:effectLst/>
                        </a:rPr>
                        <a:t>Разработчик</a:t>
                      </a:r>
                      <a:endParaRPr lang="ru-RU" sz="90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en-US" sz="900" kern="1200" dirty="0">
                          <a:effectLst/>
                        </a:rPr>
                        <a:t>Elbit Systems</a:t>
                      </a:r>
                      <a:r>
                        <a:rPr lang="ru-RU" sz="900" kern="1200" dirty="0">
                          <a:effectLst/>
                        </a:rPr>
                        <a:t>,</a:t>
                      </a:r>
                      <a:endParaRPr lang="ru-RU" sz="900" dirty="0">
                        <a:effectLst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Израиль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tabLst>
                          <a:tab pos="450215" algn="l"/>
                          <a:tab pos="1350010" algn="l"/>
                          <a:tab pos="449580" algn="l"/>
                        </a:tabLst>
                      </a:pPr>
                      <a:r>
                        <a:rPr lang="ru-RU" sz="900" kern="1200" dirty="0">
                          <a:effectLst/>
                        </a:rPr>
                        <a:t>АО «Завод им. С.М. Кирова», Казахстан</a:t>
                      </a:r>
                      <a:endParaRPr lang="ru-RU" sz="900" dirty="0">
                        <a:effectLst/>
                        <a:latin typeface="Bookman Old Style" panose="02050604050505020204" pitchFamily="18" charset="0"/>
                        <a:ea typeface="Times New Roman" panose="02020603050405020304" pitchFamily="18" charset="0"/>
                        <a:cs typeface="Bookman Old Style" panose="02050604050505020204" pitchFamily="18" charset="0"/>
                      </a:endParaRPr>
                    </a:p>
                  </a:txBody>
                  <a:tcPr marL="36644" marR="36644" marT="6871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6359724"/>
                  </a:ext>
                </a:extLst>
              </a:tr>
            </a:tbl>
          </a:graphicData>
        </a:graphic>
      </p:graphicFrame>
      <p:pic>
        <p:nvPicPr>
          <p:cNvPr id="13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Группа 173">
            <a:extLst>
              <a:ext uri="{FF2B5EF4-FFF2-40B4-BE49-F238E27FC236}">
                <a16:creationId xmlns=""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Прямоугольник 174">
              <a:extLst>
                <a:ext uri="{FF2B5EF4-FFF2-40B4-BE49-F238E27FC236}">
                  <a16:creationId xmlns=""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1">
                <a:latin typeface="Calibri" panose="020F0502020204030204" pitchFamily="34" charset="0"/>
              </a:endParaRPr>
            </a:p>
          </p:txBody>
        </p:sp>
        <p:pic>
          <p:nvPicPr>
            <p:cNvPr id="176" name="Рисунок 2">
              <a:extLst>
                <a:ext uri="{FF2B5EF4-FFF2-40B4-BE49-F238E27FC236}">
                  <a16:creationId xmlns=""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Рисунок 3" descr="крупный план монтажной платы">
            <a:extLst>
              <a:ext uri="{FF2B5EF4-FFF2-40B4-BE49-F238E27FC236}">
                <a16:creationId xmlns=""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53415" b="2185"/>
          <a:stretch/>
        </p:blipFill>
        <p:spPr>
          <a:xfrm>
            <a:off x="-1" y="-2"/>
            <a:ext cx="3581399" cy="6867525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=""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Прямоугольник 178">
              <a:extLst>
                <a:ext uri="{FF2B5EF4-FFF2-40B4-BE49-F238E27FC236}">
                  <a16:creationId xmlns=""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Полилиния 6">
              <a:extLst>
                <a:ext uri="{FF2B5EF4-FFF2-40B4-BE49-F238E27FC236}">
                  <a16:creationId xmlns=""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Полилиния 7">
              <a:extLst>
                <a:ext uri="{FF2B5EF4-FFF2-40B4-BE49-F238E27FC236}">
                  <a16:creationId xmlns=""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Прямоугольник 181">
              <a:extLst>
                <a:ext uri="{FF2B5EF4-FFF2-40B4-BE49-F238E27FC236}">
                  <a16:creationId xmlns=""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Полилиния 9">
              <a:extLst>
                <a:ext uri="{FF2B5EF4-FFF2-40B4-BE49-F238E27FC236}">
                  <a16:creationId xmlns=""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Полилиния 10">
              <a:extLst>
                <a:ext uri="{FF2B5EF4-FFF2-40B4-BE49-F238E27FC236}">
                  <a16:creationId xmlns=""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Полилиния 11">
              <a:extLst>
                <a:ext uri="{FF2B5EF4-FFF2-40B4-BE49-F238E27FC236}">
                  <a16:creationId xmlns=""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Полилиния 12">
              <a:extLst>
                <a:ext uri="{FF2B5EF4-FFF2-40B4-BE49-F238E27FC236}">
                  <a16:creationId xmlns=""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Полилиния 13">
              <a:extLst>
                <a:ext uri="{FF2B5EF4-FFF2-40B4-BE49-F238E27FC236}">
                  <a16:creationId xmlns=""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Полилиния 14">
              <a:extLst>
                <a:ext uri="{FF2B5EF4-FFF2-40B4-BE49-F238E27FC236}">
                  <a16:creationId xmlns=""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Полилиния 15">
              <a:extLst>
                <a:ext uri="{FF2B5EF4-FFF2-40B4-BE49-F238E27FC236}">
                  <a16:creationId xmlns=""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Полилиния 16">
              <a:extLst>
                <a:ext uri="{FF2B5EF4-FFF2-40B4-BE49-F238E27FC236}">
                  <a16:creationId xmlns=""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Полилиния 17">
              <a:extLst>
                <a:ext uri="{FF2B5EF4-FFF2-40B4-BE49-F238E27FC236}">
                  <a16:creationId xmlns=""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Полилиния 18">
              <a:extLst>
                <a:ext uri="{FF2B5EF4-FFF2-40B4-BE49-F238E27FC236}">
                  <a16:creationId xmlns=""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Полилиния 19">
              <a:extLst>
                <a:ext uri="{FF2B5EF4-FFF2-40B4-BE49-F238E27FC236}">
                  <a16:creationId xmlns=""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Полилиния 20">
              <a:extLst>
                <a:ext uri="{FF2B5EF4-FFF2-40B4-BE49-F238E27FC236}">
                  <a16:creationId xmlns=""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Полилиния 21">
              <a:extLst>
                <a:ext uri="{FF2B5EF4-FFF2-40B4-BE49-F238E27FC236}">
                  <a16:creationId xmlns=""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Полилиния 22">
              <a:extLst>
                <a:ext uri="{FF2B5EF4-FFF2-40B4-BE49-F238E27FC236}">
                  <a16:creationId xmlns=""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Полилиния 23">
              <a:extLst>
                <a:ext uri="{FF2B5EF4-FFF2-40B4-BE49-F238E27FC236}">
                  <a16:creationId xmlns=""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Полилиния 24">
              <a:extLst>
                <a:ext uri="{FF2B5EF4-FFF2-40B4-BE49-F238E27FC236}">
                  <a16:creationId xmlns=""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Полилиния 25">
              <a:extLst>
                <a:ext uri="{FF2B5EF4-FFF2-40B4-BE49-F238E27FC236}">
                  <a16:creationId xmlns=""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Полилиния 26">
              <a:extLst>
                <a:ext uri="{FF2B5EF4-FFF2-40B4-BE49-F238E27FC236}">
                  <a16:creationId xmlns=""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Полилиния 27">
              <a:extLst>
                <a:ext uri="{FF2B5EF4-FFF2-40B4-BE49-F238E27FC236}">
                  <a16:creationId xmlns=""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Полилиния 28">
              <a:extLst>
                <a:ext uri="{FF2B5EF4-FFF2-40B4-BE49-F238E27FC236}">
                  <a16:creationId xmlns=""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Полилиния 29">
              <a:extLst>
                <a:ext uri="{FF2B5EF4-FFF2-40B4-BE49-F238E27FC236}">
                  <a16:creationId xmlns=""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Полилиния 30">
              <a:extLst>
                <a:ext uri="{FF2B5EF4-FFF2-40B4-BE49-F238E27FC236}">
                  <a16:creationId xmlns=""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Полилиния 31">
              <a:extLst>
                <a:ext uri="{FF2B5EF4-FFF2-40B4-BE49-F238E27FC236}">
                  <a16:creationId xmlns=""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Полилиния 32">
              <a:extLst>
                <a:ext uri="{FF2B5EF4-FFF2-40B4-BE49-F238E27FC236}">
                  <a16:creationId xmlns=""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Прямоугольник 206">
              <a:extLst>
                <a:ext uri="{FF2B5EF4-FFF2-40B4-BE49-F238E27FC236}">
                  <a16:creationId xmlns=""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Полилиния 34">
              <a:extLst>
                <a:ext uri="{FF2B5EF4-FFF2-40B4-BE49-F238E27FC236}">
                  <a16:creationId xmlns=""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Полилиния 35">
              <a:extLst>
                <a:ext uri="{FF2B5EF4-FFF2-40B4-BE49-F238E27FC236}">
                  <a16:creationId xmlns=""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Полилиния 36">
              <a:extLst>
                <a:ext uri="{FF2B5EF4-FFF2-40B4-BE49-F238E27FC236}">
                  <a16:creationId xmlns=""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Полилиния 37">
              <a:extLst>
                <a:ext uri="{FF2B5EF4-FFF2-40B4-BE49-F238E27FC236}">
                  <a16:creationId xmlns=""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Полилиния 38">
              <a:extLst>
                <a:ext uri="{FF2B5EF4-FFF2-40B4-BE49-F238E27FC236}">
                  <a16:creationId xmlns=""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Полилиния 39">
              <a:extLst>
                <a:ext uri="{FF2B5EF4-FFF2-40B4-BE49-F238E27FC236}">
                  <a16:creationId xmlns=""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Полилиния 40">
              <a:extLst>
                <a:ext uri="{FF2B5EF4-FFF2-40B4-BE49-F238E27FC236}">
                  <a16:creationId xmlns=""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Полилиния 41">
              <a:extLst>
                <a:ext uri="{FF2B5EF4-FFF2-40B4-BE49-F238E27FC236}">
                  <a16:creationId xmlns=""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Полилиния 42">
              <a:extLst>
                <a:ext uri="{FF2B5EF4-FFF2-40B4-BE49-F238E27FC236}">
                  <a16:creationId xmlns=""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Полилиния 43">
              <a:extLst>
                <a:ext uri="{FF2B5EF4-FFF2-40B4-BE49-F238E27FC236}">
                  <a16:creationId xmlns=""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Полилиния 44">
              <a:extLst>
                <a:ext uri="{FF2B5EF4-FFF2-40B4-BE49-F238E27FC236}">
                  <a16:creationId xmlns=""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Прямоугольник 218">
              <a:extLst>
                <a:ext uri="{FF2B5EF4-FFF2-40B4-BE49-F238E27FC236}">
                  <a16:creationId xmlns=""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Полилиния 46">
              <a:extLst>
                <a:ext uri="{FF2B5EF4-FFF2-40B4-BE49-F238E27FC236}">
                  <a16:creationId xmlns=""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Полилиния 47">
              <a:extLst>
                <a:ext uri="{FF2B5EF4-FFF2-40B4-BE49-F238E27FC236}">
                  <a16:creationId xmlns=""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Полилиния 48">
              <a:extLst>
                <a:ext uri="{FF2B5EF4-FFF2-40B4-BE49-F238E27FC236}">
                  <a16:creationId xmlns=""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Полилиния 49">
              <a:extLst>
                <a:ext uri="{FF2B5EF4-FFF2-40B4-BE49-F238E27FC236}">
                  <a16:creationId xmlns=""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Полилиния 50">
              <a:extLst>
                <a:ext uri="{FF2B5EF4-FFF2-40B4-BE49-F238E27FC236}">
                  <a16:creationId xmlns=""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Полилиния 51">
              <a:extLst>
                <a:ext uri="{FF2B5EF4-FFF2-40B4-BE49-F238E27FC236}">
                  <a16:creationId xmlns=""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Полилиния 52">
              <a:extLst>
                <a:ext uri="{FF2B5EF4-FFF2-40B4-BE49-F238E27FC236}">
                  <a16:creationId xmlns=""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Полилиния 53">
              <a:extLst>
                <a:ext uri="{FF2B5EF4-FFF2-40B4-BE49-F238E27FC236}">
                  <a16:creationId xmlns=""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Полилиния 54">
              <a:extLst>
                <a:ext uri="{FF2B5EF4-FFF2-40B4-BE49-F238E27FC236}">
                  <a16:creationId xmlns=""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Полилиния 55">
              <a:extLst>
                <a:ext uri="{FF2B5EF4-FFF2-40B4-BE49-F238E27FC236}">
                  <a16:creationId xmlns=""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Полилиния 56">
              <a:extLst>
                <a:ext uri="{FF2B5EF4-FFF2-40B4-BE49-F238E27FC236}">
                  <a16:creationId xmlns=""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Полилиния 57">
              <a:extLst>
                <a:ext uri="{FF2B5EF4-FFF2-40B4-BE49-F238E27FC236}">
                  <a16:creationId xmlns=""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Полилиния 58">
              <a:extLst>
                <a:ext uri="{FF2B5EF4-FFF2-40B4-BE49-F238E27FC236}">
                  <a16:creationId xmlns=""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2" name="Объект 21">
            <a:extLst>
              <a:ext uri="{FF2B5EF4-FFF2-40B4-BE49-F238E27FC236}">
                <a16:creationId xmlns="" xmlns:a16="http://schemas.microsoft.com/office/drawing/2014/main" id="{71F0AEB2-9880-4245-AF36-075A23C2C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293259"/>
              </p:ext>
            </p:extLst>
          </p:nvPr>
        </p:nvGraphicFramePr>
        <p:xfrm>
          <a:off x="3686175" y="628650"/>
          <a:ext cx="8105775" cy="633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Документ" r:id="rId6" imgW="10566736" imgH="8244346" progId="Word.Document.12">
                  <p:embed/>
                </p:oleObj>
              </mc:Choice>
              <mc:Fallback>
                <p:oleObj name="Документ" r:id="rId6" imgW="10566736" imgH="82443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6175" y="628650"/>
                        <a:ext cx="8105775" cy="633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41587E63-A8FD-4B7D-B43D-0B187D772B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25" y="-1293250"/>
            <a:ext cx="2700000" cy="7569431"/>
          </a:xfrm>
          <a:prstGeom prst="rect">
            <a:avLst/>
          </a:prstGeom>
        </p:spPr>
      </p:pic>
      <p:pic>
        <p:nvPicPr>
          <p:cNvPr id="66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5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крупный план монтажной платы">
            <a:extLst>
              <a:ext uri="{FF2B5EF4-FFF2-40B4-BE49-F238E27FC236}">
                <a16:creationId xmlns="" xmlns:a16="http://schemas.microsoft.com/office/drawing/2014/main" id="{3A9226A7-5427-4FFE-A883-01FA50B33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2830284" y="11440"/>
            <a:ext cx="6531428" cy="685799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A586C0A6-064D-436D-A9E4-3484A473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998" y="-1345415"/>
            <a:ext cx="2808000" cy="7929175"/>
          </a:xfrm>
          <a:prstGeom prst="rect">
            <a:avLst/>
          </a:prstGeom>
        </p:spPr>
      </p:pic>
      <p:sp>
        <p:nvSpPr>
          <p:cNvPr id="7" name="Выноска: изогнутая линия без границы 6">
            <a:extLst>
              <a:ext uri="{FF2B5EF4-FFF2-40B4-BE49-F238E27FC236}">
                <a16:creationId xmlns="" xmlns:a16="http://schemas.microsoft.com/office/drawing/2014/main" id="{33368107-2B7E-4769-AEDB-AEE3CDE7001B}"/>
              </a:ext>
            </a:extLst>
          </p:cNvPr>
          <p:cNvSpPr/>
          <p:nvPr/>
        </p:nvSpPr>
        <p:spPr>
          <a:xfrm>
            <a:off x="7549514" y="3276600"/>
            <a:ext cx="2661285" cy="307835"/>
          </a:xfrm>
          <a:prstGeom prst="callout2">
            <a:avLst>
              <a:gd name="adj1" fmla="val 40358"/>
              <a:gd name="adj2" fmla="val 1303"/>
              <a:gd name="adj3" fmla="val 39746"/>
              <a:gd name="adj4" fmla="val -10469"/>
              <a:gd name="adj5" fmla="val 163212"/>
              <a:gd name="adj6" fmla="val -26707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Тангента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(PTT)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Выноска: изогнутая линия без границы 13">
            <a:extLst>
              <a:ext uri="{FF2B5EF4-FFF2-40B4-BE49-F238E27FC236}">
                <a16:creationId xmlns="" xmlns:a16="http://schemas.microsoft.com/office/drawing/2014/main" id="{33024E43-3383-4C24-BCC5-2A5B04BFB0F2}"/>
              </a:ext>
            </a:extLst>
          </p:cNvPr>
          <p:cNvSpPr/>
          <p:nvPr/>
        </p:nvSpPr>
        <p:spPr>
          <a:xfrm>
            <a:off x="6990714" y="1924050"/>
            <a:ext cx="2661285" cy="307835"/>
          </a:xfrm>
          <a:prstGeom prst="callout2">
            <a:avLst>
              <a:gd name="adj1" fmla="val 40358"/>
              <a:gd name="adj2" fmla="val 1303"/>
              <a:gd name="adj3" fmla="val 39746"/>
              <a:gd name="adj4" fmla="val -10469"/>
              <a:gd name="adj5" fmla="val 163212"/>
              <a:gd name="adj6" fmla="val -26707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Микрофон</a:t>
            </a:r>
          </a:p>
        </p:txBody>
      </p:sp>
      <p:sp>
        <p:nvSpPr>
          <p:cNvPr id="15" name="Выноска: изогнутая линия без границы 14">
            <a:extLst>
              <a:ext uri="{FF2B5EF4-FFF2-40B4-BE49-F238E27FC236}">
                <a16:creationId xmlns="" xmlns:a16="http://schemas.microsoft.com/office/drawing/2014/main" id="{35828E64-4F99-490D-A3B5-2C823A8E795C}"/>
              </a:ext>
            </a:extLst>
          </p:cNvPr>
          <p:cNvSpPr/>
          <p:nvPr/>
        </p:nvSpPr>
        <p:spPr>
          <a:xfrm>
            <a:off x="6990713" y="1668860"/>
            <a:ext cx="2661285" cy="307835"/>
          </a:xfrm>
          <a:prstGeom prst="callout2">
            <a:avLst>
              <a:gd name="adj1" fmla="val 40358"/>
              <a:gd name="adj2" fmla="val 1303"/>
              <a:gd name="adj3" fmla="val 39746"/>
              <a:gd name="adj4" fmla="val -10469"/>
              <a:gd name="adj5" fmla="val 254800"/>
              <a:gd name="adj6" fmla="val -38446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Громкоговоритель</a:t>
            </a:r>
          </a:p>
        </p:txBody>
      </p:sp>
      <p:sp>
        <p:nvSpPr>
          <p:cNvPr id="16" name="Выноска: изогнутая линия без границы 15">
            <a:extLst>
              <a:ext uri="{FF2B5EF4-FFF2-40B4-BE49-F238E27FC236}">
                <a16:creationId xmlns="" xmlns:a16="http://schemas.microsoft.com/office/drawing/2014/main" id="{C614B2C7-5C37-4BB8-8CA5-298AB3840A38}"/>
              </a:ext>
            </a:extLst>
          </p:cNvPr>
          <p:cNvSpPr/>
          <p:nvPr/>
        </p:nvSpPr>
        <p:spPr>
          <a:xfrm>
            <a:off x="6845570" y="2736395"/>
            <a:ext cx="2661285" cy="307835"/>
          </a:xfrm>
          <a:prstGeom prst="callout2">
            <a:avLst>
              <a:gd name="adj1" fmla="val 40358"/>
              <a:gd name="adj2" fmla="val 1303"/>
              <a:gd name="adj3" fmla="val 39746"/>
              <a:gd name="adj4" fmla="val -10469"/>
              <a:gd name="adj5" fmla="val 163212"/>
              <a:gd name="adj6" fmla="val -26707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OLED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дисплей</a:t>
            </a:r>
          </a:p>
        </p:txBody>
      </p:sp>
      <p:sp>
        <p:nvSpPr>
          <p:cNvPr id="17" name="Выноска: изогнутая линия без границы 16">
            <a:extLst>
              <a:ext uri="{FF2B5EF4-FFF2-40B4-BE49-F238E27FC236}">
                <a16:creationId xmlns="" xmlns:a16="http://schemas.microsoft.com/office/drawing/2014/main" id="{5B2E903E-EF27-4782-9024-391472A71AE7}"/>
              </a:ext>
            </a:extLst>
          </p:cNvPr>
          <p:cNvSpPr/>
          <p:nvPr/>
        </p:nvSpPr>
        <p:spPr>
          <a:xfrm>
            <a:off x="6593899" y="4475232"/>
            <a:ext cx="2661285" cy="307835"/>
          </a:xfrm>
          <a:prstGeom prst="callout2">
            <a:avLst>
              <a:gd name="adj1" fmla="val 40358"/>
              <a:gd name="adj2" fmla="val 1303"/>
              <a:gd name="adj3" fmla="val 39746"/>
              <a:gd name="adj4" fmla="val -10469"/>
              <a:gd name="adj5" fmla="val 163212"/>
              <a:gd name="adj6" fmla="val -26707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Клавиатура 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 подсветкой</a:t>
            </a:r>
          </a:p>
        </p:txBody>
      </p:sp>
      <p:sp>
        <p:nvSpPr>
          <p:cNvPr id="18" name="Выноска: изогнутая линия без границы 17">
            <a:extLst>
              <a:ext uri="{FF2B5EF4-FFF2-40B4-BE49-F238E27FC236}">
                <a16:creationId xmlns="" xmlns:a16="http://schemas.microsoft.com/office/drawing/2014/main" id="{56D69B4E-68C1-4D71-8DA2-7A921CF73792}"/>
              </a:ext>
            </a:extLst>
          </p:cNvPr>
          <p:cNvSpPr/>
          <p:nvPr/>
        </p:nvSpPr>
        <p:spPr>
          <a:xfrm>
            <a:off x="7100213" y="5324411"/>
            <a:ext cx="2661285" cy="307835"/>
          </a:xfrm>
          <a:prstGeom prst="callout2">
            <a:avLst>
              <a:gd name="adj1" fmla="val 40358"/>
              <a:gd name="adj2" fmla="val 1303"/>
              <a:gd name="adj3" fmla="val 39746"/>
              <a:gd name="adj4" fmla="val -10469"/>
              <a:gd name="adj5" fmla="val 163212"/>
              <a:gd name="adj6" fmla="val -26707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Антивандальный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алюминиевый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корпус</a:t>
            </a:r>
          </a:p>
        </p:txBody>
      </p:sp>
      <p:sp>
        <p:nvSpPr>
          <p:cNvPr id="20" name="Выноска: изогнутая линия без границы 19">
            <a:extLst>
              <a:ext uri="{FF2B5EF4-FFF2-40B4-BE49-F238E27FC236}">
                <a16:creationId xmlns="" xmlns:a16="http://schemas.microsoft.com/office/drawing/2014/main" id="{038EC697-6A34-4A02-B5BD-DAF0071ADA0B}"/>
              </a:ext>
            </a:extLst>
          </p:cNvPr>
          <p:cNvSpPr/>
          <p:nvPr/>
        </p:nvSpPr>
        <p:spPr>
          <a:xfrm>
            <a:off x="6990712" y="1033253"/>
            <a:ext cx="2661285" cy="307835"/>
          </a:xfrm>
          <a:prstGeom prst="callout2">
            <a:avLst>
              <a:gd name="adj1" fmla="val 40358"/>
              <a:gd name="adj2" fmla="val 1303"/>
              <a:gd name="adj3" fmla="val 39746"/>
              <a:gd name="adj4" fmla="val -10469"/>
              <a:gd name="adj5" fmla="val 163212"/>
              <a:gd name="adj6" fmla="val -26707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Приёмопередающая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антенна</a:t>
            </a:r>
          </a:p>
        </p:txBody>
      </p:sp>
      <p:pic>
        <p:nvPicPr>
          <p:cNvPr id="12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58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крупный план монтажной платы">
            <a:extLst>
              <a:ext uri="{FF2B5EF4-FFF2-40B4-BE49-F238E27FC236}">
                <a16:creationId xmlns="" xmlns:a16="http://schemas.microsoft.com/office/drawing/2014/main" id="{3A9226A7-5427-4FFE-A883-01FA50B33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2316729" y="10"/>
            <a:ext cx="7558541" cy="685799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BCFD449F-274E-4712-BCED-DD1ED4A4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416" y="337560"/>
            <a:ext cx="4807972" cy="462962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72AF9100-2445-461E-AD81-6B391B98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819" y="146182"/>
            <a:ext cx="5870119" cy="5012376"/>
          </a:xfrm>
          <a:prstGeom prst="rect">
            <a:avLst/>
          </a:prstGeom>
        </p:spPr>
      </p:pic>
      <p:sp>
        <p:nvSpPr>
          <p:cNvPr id="6" name="Выноска: изогнутая линия без границы 5">
            <a:extLst>
              <a:ext uri="{FF2B5EF4-FFF2-40B4-BE49-F238E27FC236}">
                <a16:creationId xmlns="" xmlns:a16="http://schemas.microsoft.com/office/drawing/2014/main" id="{89FC06B2-63BF-4293-950F-2FB99F49856C}"/>
              </a:ext>
            </a:extLst>
          </p:cNvPr>
          <p:cNvSpPr/>
          <p:nvPr/>
        </p:nvSpPr>
        <p:spPr>
          <a:xfrm>
            <a:off x="210162" y="4967181"/>
            <a:ext cx="3794988" cy="307835"/>
          </a:xfrm>
          <a:prstGeom prst="callout2">
            <a:avLst>
              <a:gd name="adj1" fmla="val 54385"/>
              <a:gd name="adj2" fmla="val 98703"/>
              <a:gd name="adj3" fmla="val 53568"/>
              <a:gd name="adj4" fmla="val 107015"/>
              <a:gd name="adj5" fmla="val -185193"/>
              <a:gd name="adj6" fmla="val 128221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Резиновая защитная крышка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47E04186-E13B-4BA6-B0B9-662286E40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478" y="337560"/>
            <a:ext cx="1499415" cy="2049040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="" xmlns:a16="http://schemas.microsoft.com/office/drawing/2014/main" id="{BAEE6B53-BF1E-46C4-BB9E-3097A48B93C0}"/>
              </a:ext>
            </a:extLst>
          </p:cNvPr>
          <p:cNvCxnSpPr>
            <a:cxnSpLocks/>
          </p:cNvCxnSpPr>
          <p:nvPr/>
        </p:nvCxnSpPr>
        <p:spPr>
          <a:xfrm flipV="1">
            <a:off x="8720955" y="2386600"/>
            <a:ext cx="1199804" cy="1718676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Выноска: изогнутая линия без границы 19">
            <a:extLst>
              <a:ext uri="{FF2B5EF4-FFF2-40B4-BE49-F238E27FC236}">
                <a16:creationId xmlns="" xmlns:a16="http://schemas.microsoft.com/office/drawing/2014/main" id="{7B8780B1-DED7-4F5E-8553-C7CB0C270D02}"/>
              </a:ext>
            </a:extLst>
          </p:cNvPr>
          <p:cNvSpPr/>
          <p:nvPr/>
        </p:nvSpPr>
        <p:spPr>
          <a:xfrm>
            <a:off x="2819400" y="5758673"/>
            <a:ext cx="3794988" cy="307835"/>
          </a:xfrm>
          <a:prstGeom prst="callout2">
            <a:avLst>
              <a:gd name="adj1" fmla="val 54385"/>
              <a:gd name="adj2" fmla="val 98703"/>
              <a:gd name="adj3" fmla="val 53568"/>
              <a:gd name="adj4" fmla="val 123078"/>
              <a:gd name="adj5" fmla="val -465733"/>
              <a:gd name="adj6" fmla="val 158339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USB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 коннектор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антивандального исполнения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 винтовым креплением</a:t>
            </a:r>
            <a:b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(программирование, передача данных, заряд АКБ)</a:t>
            </a:r>
          </a:p>
        </p:txBody>
      </p:sp>
      <p:sp>
        <p:nvSpPr>
          <p:cNvPr id="21" name="Выноска: изогнутая линия без границы 20">
            <a:extLst>
              <a:ext uri="{FF2B5EF4-FFF2-40B4-BE49-F238E27FC236}">
                <a16:creationId xmlns="" xmlns:a16="http://schemas.microsoft.com/office/drawing/2014/main" id="{71CB7FAE-1683-49C9-A2CE-8E515F581FDF}"/>
              </a:ext>
            </a:extLst>
          </p:cNvPr>
          <p:cNvSpPr/>
          <p:nvPr/>
        </p:nvSpPr>
        <p:spPr>
          <a:xfrm>
            <a:off x="7315200" y="5758673"/>
            <a:ext cx="3794988" cy="307835"/>
          </a:xfrm>
          <a:prstGeom prst="callout2">
            <a:avLst>
              <a:gd name="adj1" fmla="val 54385"/>
              <a:gd name="adj2" fmla="val 98703"/>
              <a:gd name="adj3" fmla="val 49443"/>
              <a:gd name="adj4" fmla="val 122743"/>
              <a:gd name="adj5" fmla="val -498738"/>
              <a:gd name="adj6" fmla="val 68318"/>
            </a:avLst>
          </a:prstGeom>
          <a:noFill/>
          <a:ln w="15875" cap="sq">
            <a:solidFill>
              <a:schemeClr val="tx1"/>
            </a:solidFill>
            <a:head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К1 аудио интерфейс,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совместим с внешними </a:t>
            </a:r>
          </a:p>
          <a:p>
            <a:pPr algn="r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аудио аксессуарами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р/с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Kenwood, Motorola,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Icom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1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1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крупный план монтажной платы">
            <a:extLst>
              <a:ext uri="{FF2B5EF4-FFF2-40B4-BE49-F238E27FC236}">
                <a16:creationId xmlns="" xmlns:a16="http://schemas.microsoft.com/office/drawing/2014/main" id="{3A9226A7-5427-4FFE-A883-01FA50B33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2316728" y="0"/>
            <a:ext cx="7558541" cy="685799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63B71D49-3BD8-4CC0-9A80-12A423DB4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97" y="782579"/>
            <a:ext cx="2520000" cy="52928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F6EECC4D-8074-4854-B6CE-A5F00DB38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7608">
            <a:off x="6585573" y="781514"/>
            <a:ext cx="2651717" cy="5174885"/>
          </a:xfrm>
          <a:prstGeom prst="rect">
            <a:avLst/>
          </a:prstGeom>
        </p:spPr>
      </p:pic>
      <p:pic>
        <p:nvPicPr>
          <p:cNvPr id="7" name="Picture 124" descr="\\Fileserv\ZIK\ДМС\1_Обмен ДМС\Настя\Загрузки 29.12.2015\0111.jp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56" y="10"/>
            <a:ext cx="851140" cy="61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52_TF45165253.potx" id="{E99B0EB5-F68A-49CF-AFE2-2D67119A156C}" vid="{C09B4A26-E408-41C6-951A-81A84EAD3FA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71af3243-3dd4-4a8d-8c0d-dd76da1f02a5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0</TotalTime>
  <Words>569</Words>
  <Application>Microsoft Office PowerPoint</Application>
  <PresentationFormat>Широкоэкранный</PresentationFormat>
  <Paragraphs>109</Paragraphs>
  <Slides>11</Slides>
  <Notes>10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Arial</vt:lpstr>
      <vt:lpstr>Bookman Old Style</vt:lpstr>
      <vt:lpstr>Calibri</vt:lpstr>
      <vt:lpstr>Open Sans Extrabold</vt:lpstr>
      <vt:lpstr>Times New Roman</vt:lpstr>
      <vt:lpstr>Trebuchet MS</vt:lpstr>
      <vt:lpstr>Tw Cen MT</vt:lpstr>
      <vt:lpstr>Tw Cen MT (Основной текст)</vt:lpstr>
      <vt:lpstr>Wingdings</vt:lpstr>
      <vt:lpstr>Схема</vt:lpstr>
      <vt:lpstr>Документ</vt:lpstr>
      <vt:lpstr>УКВ радиостанция VHF/UHF диапазона «MEDEU-KD»</vt:lpstr>
      <vt:lpstr>Презентация PowerPoint</vt:lpstr>
      <vt:lpstr>Презентация PowerPoint</vt:lpstr>
      <vt:lpstr>«MEDEU-KD»</vt:lpstr>
      <vt:lpstr>Сравнение с р/с «PNR-500», - ближайшим аналогом, из принятых на вооружение в ВС РК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2021-11-20T19:24:16Z</dcterms:created>
  <dcterms:modified xsi:type="dcterms:W3CDTF">2023-09-22T05:30:56Z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